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99" r:id="rId2"/>
    <p:sldId id="258" r:id="rId3"/>
    <p:sldId id="259" r:id="rId4"/>
    <p:sldId id="260" r:id="rId5"/>
    <p:sldId id="263" r:id="rId6"/>
    <p:sldId id="265" r:id="rId7"/>
    <p:sldId id="266" r:id="rId8"/>
    <p:sldId id="275" r:id="rId9"/>
    <p:sldId id="301" r:id="rId10"/>
    <p:sldId id="267" r:id="rId11"/>
    <p:sldId id="280" r:id="rId12"/>
    <p:sldId id="281" r:id="rId13"/>
    <p:sldId id="282" r:id="rId14"/>
    <p:sldId id="297" r:id="rId15"/>
    <p:sldId id="303" r:id="rId16"/>
    <p:sldId id="304" r:id="rId17"/>
    <p:sldId id="276" r:id="rId18"/>
    <p:sldId id="291" r:id="rId19"/>
    <p:sldId id="277" r:id="rId20"/>
    <p:sldId id="274" r:id="rId21"/>
    <p:sldId id="309" r:id="rId22"/>
    <p:sldId id="270" r:id="rId23"/>
    <p:sldId id="308" r:id="rId24"/>
    <p:sldId id="289" r:id="rId25"/>
    <p:sldId id="286" r:id="rId26"/>
    <p:sldId id="292" r:id="rId27"/>
    <p:sldId id="294" r:id="rId28"/>
    <p:sldId id="295" r:id="rId29"/>
    <p:sldId id="296" r:id="rId30"/>
    <p:sldId id="298" r:id="rId31"/>
    <p:sldId id="271" r:id="rId32"/>
    <p:sldId id="288" r:id="rId33"/>
    <p:sldId id="283" r:id="rId34"/>
    <p:sldId id="287" r:id="rId35"/>
    <p:sldId id="284" r:id="rId36"/>
    <p:sldId id="310" r:id="rId37"/>
    <p:sldId id="290" r:id="rId38"/>
    <p:sldId id="285" r:id="rId39"/>
    <p:sldId id="278" r:id="rId40"/>
    <p:sldId id="300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34559" autoAdjust="0"/>
    <p:restoredTop sz="66667" autoAdjust="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9834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3F0CC1-FFF2-4A9A-ACE8-AAC3FD92DF3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F930E8-41CC-4FCF-B2C5-C950E1C1AA32}">
      <dgm:prSet phldrT="[Текст]"/>
      <dgm:spPr/>
      <dgm:t>
        <a:bodyPr/>
        <a:lstStyle/>
        <a:p>
          <a:r>
            <a:rPr lang="ru-RU" dirty="0" smtClean="0"/>
            <a:t>Дом</a:t>
          </a:r>
          <a:endParaRPr lang="ru-RU" dirty="0"/>
        </a:p>
      </dgm:t>
    </dgm:pt>
    <dgm:pt modelId="{6E582C0F-E16A-43BF-B67E-A8A38D1EF1FD}" type="parTrans" cxnId="{0785BC93-9E66-4718-8228-359775EB5194}">
      <dgm:prSet/>
      <dgm:spPr/>
      <dgm:t>
        <a:bodyPr/>
        <a:lstStyle/>
        <a:p>
          <a:endParaRPr lang="ru-RU"/>
        </a:p>
      </dgm:t>
    </dgm:pt>
    <dgm:pt modelId="{D3B81EF0-6CED-4C86-8033-33971143F1D6}" type="sibTrans" cxnId="{0785BC93-9E66-4718-8228-359775EB5194}">
      <dgm:prSet/>
      <dgm:spPr/>
      <dgm:t>
        <a:bodyPr/>
        <a:lstStyle/>
        <a:p>
          <a:endParaRPr lang="ru-RU"/>
        </a:p>
      </dgm:t>
    </dgm:pt>
    <dgm:pt modelId="{CA3441E8-9227-44A5-8DC4-BC50825481AA}">
      <dgm:prSet phldrT="[Текст]"/>
      <dgm:spPr/>
      <dgm:t>
        <a:bodyPr/>
        <a:lstStyle/>
        <a:p>
          <a:r>
            <a:rPr lang="ru-RU" dirty="0" smtClean="0"/>
            <a:t>Семья</a:t>
          </a:r>
          <a:endParaRPr lang="ru-RU" dirty="0"/>
        </a:p>
      </dgm:t>
    </dgm:pt>
    <dgm:pt modelId="{6D371297-A18B-4E4A-8F10-9F25B2906FEA}" type="parTrans" cxnId="{C2F8309A-6ACE-44C1-853A-A8F676F49536}">
      <dgm:prSet/>
      <dgm:spPr/>
      <dgm:t>
        <a:bodyPr/>
        <a:lstStyle/>
        <a:p>
          <a:endParaRPr lang="ru-RU"/>
        </a:p>
      </dgm:t>
    </dgm:pt>
    <dgm:pt modelId="{074235E4-A0F8-4B46-B2CC-80F0B64CB860}" type="sibTrans" cxnId="{C2F8309A-6ACE-44C1-853A-A8F676F49536}">
      <dgm:prSet/>
      <dgm:spPr/>
      <dgm:t>
        <a:bodyPr/>
        <a:lstStyle/>
        <a:p>
          <a:endParaRPr lang="ru-RU"/>
        </a:p>
      </dgm:t>
    </dgm:pt>
    <dgm:pt modelId="{4F123AAB-5E86-4118-B97C-622DCE44E032}">
      <dgm:prSet phldrT="[Текст]"/>
      <dgm:spPr/>
      <dgm:t>
        <a:bodyPr/>
        <a:lstStyle/>
        <a:p>
          <a:r>
            <a:rPr lang="ru-RU" dirty="0" smtClean="0"/>
            <a:t>Улица</a:t>
          </a:r>
          <a:endParaRPr lang="ru-RU" dirty="0"/>
        </a:p>
      </dgm:t>
    </dgm:pt>
    <dgm:pt modelId="{841401A3-55DF-4581-8748-CD6B944A67E9}" type="parTrans" cxnId="{6CCDC911-DD65-4050-9490-9289D461A291}">
      <dgm:prSet/>
      <dgm:spPr/>
      <dgm:t>
        <a:bodyPr/>
        <a:lstStyle/>
        <a:p>
          <a:endParaRPr lang="ru-RU"/>
        </a:p>
      </dgm:t>
    </dgm:pt>
    <dgm:pt modelId="{C98E2438-4922-4F4A-BB35-3CF7BBA7F538}" type="sibTrans" cxnId="{6CCDC911-DD65-4050-9490-9289D461A291}">
      <dgm:prSet/>
      <dgm:spPr/>
      <dgm:t>
        <a:bodyPr/>
        <a:lstStyle/>
        <a:p>
          <a:endParaRPr lang="ru-RU"/>
        </a:p>
      </dgm:t>
    </dgm:pt>
    <dgm:pt modelId="{28E95336-A01D-49CB-8CB3-CCBA8B90C094}">
      <dgm:prSet phldrT="[Текст]"/>
      <dgm:spPr/>
      <dgm:t>
        <a:bodyPr/>
        <a:lstStyle/>
        <a:p>
          <a:r>
            <a:rPr lang="ru-RU" dirty="0" smtClean="0"/>
            <a:t>Детский сад</a:t>
          </a:r>
          <a:endParaRPr lang="ru-RU" dirty="0"/>
        </a:p>
      </dgm:t>
    </dgm:pt>
    <dgm:pt modelId="{FF5C5A87-52EE-407A-BDF7-6FE4B34CB44B}" type="parTrans" cxnId="{11959ED5-FB15-4936-94F3-1773F19B1114}">
      <dgm:prSet/>
      <dgm:spPr/>
      <dgm:t>
        <a:bodyPr/>
        <a:lstStyle/>
        <a:p>
          <a:endParaRPr lang="ru-RU"/>
        </a:p>
      </dgm:t>
    </dgm:pt>
    <dgm:pt modelId="{F8ADBEB4-80DA-463C-B756-001C4F0B6F64}" type="sibTrans" cxnId="{11959ED5-FB15-4936-94F3-1773F19B1114}">
      <dgm:prSet/>
      <dgm:spPr/>
      <dgm:t>
        <a:bodyPr/>
        <a:lstStyle/>
        <a:p>
          <a:endParaRPr lang="ru-RU"/>
        </a:p>
      </dgm:t>
    </dgm:pt>
    <dgm:pt modelId="{7B9F2E4B-F4FD-4041-A529-422435498CD7}">
      <dgm:prSet phldrT="[Текст]"/>
      <dgm:spPr/>
      <dgm:t>
        <a:bodyPr/>
        <a:lstStyle/>
        <a:p>
          <a:r>
            <a:rPr lang="ru-RU" dirty="0" smtClean="0"/>
            <a:t>Село Страна</a:t>
          </a:r>
          <a:endParaRPr lang="ru-RU" dirty="0"/>
        </a:p>
      </dgm:t>
    </dgm:pt>
    <dgm:pt modelId="{5239D45C-4944-4DC7-8E3A-3C651B09AFC3}" type="parTrans" cxnId="{7218C003-D752-4B94-8490-ABA7D4935D4F}">
      <dgm:prSet/>
      <dgm:spPr/>
      <dgm:t>
        <a:bodyPr/>
        <a:lstStyle/>
        <a:p>
          <a:endParaRPr lang="ru-RU"/>
        </a:p>
      </dgm:t>
    </dgm:pt>
    <dgm:pt modelId="{B7849430-A214-480A-8997-DD5ECC888970}" type="sibTrans" cxnId="{7218C003-D752-4B94-8490-ABA7D4935D4F}">
      <dgm:prSet/>
      <dgm:spPr/>
      <dgm:t>
        <a:bodyPr/>
        <a:lstStyle/>
        <a:p>
          <a:endParaRPr lang="ru-RU"/>
        </a:p>
      </dgm:t>
    </dgm:pt>
    <dgm:pt modelId="{4210493E-6A91-4311-87A2-E0989495B0BA}" type="pres">
      <dgm:prSet presAssocID="{963F0CC1-FFF2-4A9A-ACE8-AAC3FD92DF3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D0F919-1C47-475D-9DE1-5D16B2CD7F56}" type="pres">
      <dgm:prSet presAssocID="{39F930E8-41CC-4FCF-B2C5-C950E1C1AA3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FCD97-1CEC-4D7B-8D80-DC3F6EFBC443}" type="pres">
      <dgm:prSet presAssocID="{D3B81EF0-6CED-4C86-8033-33971143F1D6}" presName="sibTrans" presStyleCnt="0"/>
      <dgm:spPr/>
    </dgm:pt>
    <dgm:pt modelId="{525AE1A6-A6BB-46DA-8228-A160C66574E8}" type="pres">
      <dgm:prSet presAssocID="{CA3441E8-9227-44A5-8DC4-BC50825481A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5B08B-2AB6-4447-BC69-8B218AD3A758}" type="pres">
      <dgm:prSet presAssocID="{074235E4-A0F8-4B46-B2CC-80F0B64CB860}" presName="sibTrans" presStyleCnt="0"/>
      <dgm:spPr/>
    </dgm:pt>
    <dgm:pt modelId="{CA4807AF-E0C2-4BED-9D84-9924FA9A5BC0}" type="pres">
      <dgm:prSet presAssocID="{4F123AAB-5E86-4118-B97C-622DCE44E03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0966DE-1CF8-45EB-9997-5FB34FBA8B77}" type="pres">
      <dgm:prSet presAssocID="{C98E2438-4922-4F4A-BB35-3CF7BBA7F538}" presName="sibTrans" presStyleCnt="0"/>
      <dgm:spPr/>
    </dgm:pt>
    <dgm:pt modelId="{70035C2C-9D92-4FCC-BC8C-1635AD6E5939}" type="pres">
      <dgm:prSet presAssocID="{28E95336-A01D-49CB-8CB3-CCBA8B90C09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B255FB-13D8-40BA-96E5-8EEABC0FC3CE}" type="pres">
      <dgm:prSet presAssocID="{F8ADBEB4-80DA-463C-B756-001C4F0B6F64}" presName="sibTrans" presStyleCnt="0"/>
      <dgm:spPr/>
    </dgm:pt>
    <dgm:pt modelId="{8DF84D73-96CD-49D6-AD93-57EBD2D861E1}" type="pres">
      <dgm:prSet presAssocID="{7B9F2E4B-F4FD-4041-A529-422435498CD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959ED5-FB15-4936-94F3-1773F19B1114}" srcId="{963F0CC1-FFF2-4A9A-ACE8-AAC3FD92DF39}" destId="{28E95336-A01D-49CB-8CB3-CCBA8B90C094}" srcOrd="3" destOrd="0" parTransId="{FF5C5A87-52EE-407A-BDF7-6FE4B34CB44B}" sibTransId="{F8ADBEB4-80DA-463C-B756-001C4F0B6F64}"/>
    <dgm:cxn modelId="{79EE68AB-E795-487F-AF81-2B9ABD0A2770}" type="presOf" srcId="{963F0CC1-FFF2-4A9A-ACE8-AAC3FD92DF39}" destId="{4210493E-6A91-4311-87A2-E0989495B0BA}" srcOrd="0" destOrd="0" presId="urn:microsoft.com/office/officeart/2005/8/layout/default"/>
    <dgm:cxn modelId="{0785BC93-9E66-4718-8228-359775EB5194}" srcId="{963F0CC1-FFF2-4A9A-ACE8-AAC3FD92DF39}" destId="{39F930E8-41CC-4FCF-B2C5-C950E1C1AA32}" srcOrd="0" destOrd="0" parTransId="{6E582C0F-E16A-43BF-B67E-A8A38D1EF1FD}" sibTransId="{D3B81EF0-6CED-4C86-8033-33971143F1D6}"/>
    <dgm:cxn modelId="{7218C003-D752-4B94-8490-ABA7D4935D4F}" srcId="{963F0CC1-FFF2-4A9A-ACE8-AAC3FD92DF39}" destId="{7B9F2E4B-F4FD-4041-A529-422435498CD7}" srcOrd="4" destOrd="0" parTransId="{5239D45C-4944-4DC7-8E3A-3C651B09AFC3}" sibTransId="{B7849430-A214-480A-8997-DD5ECC888970}"/>
    <dgm:cxn modelId="{424B5DDC-E6A2-4DBB-9A0B-F63F3710BFDA}" type="presOf" srcId="{28E95336-A01D-49CB-8CB3-CCBA8B90C094}" destId="{70035C2C-9D92-4FCC-BC8C-1635AD6E5939}" srcOrd="0" destOrd="0" presId="urn:microsoft.com/office/officeart/2005/8/layout/default"/>
    <dgm:cxn modelId="{192636D7-83B0-463F-81C5-708E5A79F569}" type="presOf" srcId="{4F123AAB-5E86-4118-B97C-622DCE44E032}" destId="{CA4807AF-E0C2-4BED-9D84-9924FA9A5BC0}" srcOrd="0" destOrd="0" presId="urn:microsoft.com/office/officeart/2005/8/layout/default"/>
    <dgm:cxn modelId="{3C4BE659-5AD3-43D5-AFC6-986E64C574E1}" type="presOf" srcId="{7B9F2E4B-F4FD-4041-A529-422435498CD7}" destId="{8DF84D73-96CD-49D6-AD93-57EBD2D861E1}" srcOrd="0" destOrd="0" presId="urn:microsoft.com/office/officeart/2005/8/layout/default"/>
    <dgm:cxn modelId="{C2F8309A-6ACE-44C1-853A-A8F676F49536}" srcId="{963F0CC1-FFF2-4A9A-ACE8-AAC3FD92DF39}" destId="{CA3441E8-9227-44A5-8DC4-BC50825481AA}" srcOrd="1" destOrd="0" parTransId="{6D371297-A18B-4E4A-8F10-9F25B2906FEA}" sibTransId="{074235E4-A0F8-4B46-B2CC-80F0B64CB860}"/>
    <dgm:cxn modelId="{37D20240-E53A-4CC7-87B5-AB49EC3C1C05}" type="presOf" srcId="{CA3441E8-9227-44A5-8DC4-BC50825481AA}" destId="{525AE1A6-A6BB-46DA-8228-A160C66574E8}" srcOrd="0" destOrd="0" presId="urn:microsoft.com/office/officeart/2005/8/layout/default"/>
    <dgm:cxn modelId="{C9927EA9-675B-4B9A-B03C-BB2F7E83F494}" type="presOf" srcId="{39F930E8-41CC-4FCF-B2C5-C950E1C1AA32}" destId="{22D0F919-1C47-475D-9DE1-5D16B2CD7F56}" srcOrd="0" destOrd="0" presId="urn:microsoft.com/office/officeart/2005/8/layout/default"/>
    <dgm:cxn modelId="{6CCDC911-DD65-4050-9490-9289D461A291}" srcId="{963F0CC1-FFF2-4A9A-ACE8-AAC3FD92DF39}" destId="{4F123AAB-5E86-4118-B97C-622DCE44E032}" srcOrd="2" destOrd="0" parTransId="{841401A3-55DF-4581-8748-CD6B944A67E9}" sibTransId="{C98E2438-4922-4F4A-BB35-3CF7BBA7F538}"/>
    <dgm:cxn modelId="{2B03C2F3-A226-4117-95AD-5C9594A7C0F0}" type="presParOf" srcId="{4210493E-6A91-4311-87A2-E0989495B0BA}" destId="{22D0F919-1C47-475D-9DE1-5D16B2CD7F56}" srcOrd="0" destOrd="0" presId="urn:microsoft.com/office/officeart/2005/8/layout/default"/>
    <dgm:cxn modelId="{46F9AAAB-729B-4F32-9CE1-C550C0C89E45}" type="presParOf" srcId="{4210493E-6A91-4311-87A2-E0989495B0BA}" destId="{4EEFCD97-1CEC-4D7B-8D80-DC3F6EFBC443}" srcOrd="1" destOrd="0" presId="urn:microsoft.com/office/officeart/2005/8/layout/default"/>
    <dgm:cxn modelId="{1ECE03C0-1346-4ED7-9DAB-63396FD3DD7B}" type="presParOf" srcId="{4210493E-6A91-4311-87A2-E0989495B0BA}" destId="{525AE1A6-A6BB-46DA-8228-A160C66574E8}" srcOrd="2" destOrd="0" presId="urn:microsoft.com/office/officeart/2005/8/layout/default"/>
    <dgm:cxn modelId="{DABED965-B760-46AD-B2AF-D7A928E026A1}" type="presParOf" srcId="{4210493E-6A91-4311-87A2-E0989495B0BA}" destId="{6415B08B-2AB6-4447-BC69-8B218AD3A758}" srcOrd="3" destOrd="0" presId="urn:microsoft.com/office/officeart/2005/8/layout/default"/>
    <dgm:cxn modelId="{F6FA2C76-6310-4591-B8EF-4BD5E8CA5AC9}" type="presParOf" srcId="{4210493E-6A91-4311-87A2-E0989495B0BA}" destId="{CA4807AF-E0C2-4BED-9D84-9924FA9A5BC0}" srcOrd="4" destOrd="0" presId="urn:microsoft.com/office/officeart/2005/8/layout/default"/>
    <dgm:cxn modelId="{4EBA1D03-DC46-4837-B33B-78AEF5620237}" type="presParOf" srcId="{4210493E-6A91-4311-87A2-E0989495B0BA}" destId="{9D0966DE-1CF8-45EB-9997-5FB34FBA8B77}" srcOrd="5" destOrd="0" presId="urn:microsoft.com/office/officeart/2005/8/layout/default"/>
    <dgm:cxn modelId="{17DAC6D2-69BD-400D-AEAB-ABACEA9E08BE}" type="presParOf" srcId="{4210493E-6A91-4311-87A2-E0989495B0BA}" destId="{70035C2C-9D92-4FCC-BC8C-1635AD6E5939}" srcOrd="6" destOrd="0" presId="urn:microsoft.com/office/officeart/2005/8/layout/default"/>
    <dgm:cxn modelId="{7E660198-9D93-43A3-934E-18787B44C533}" type="presParOf" srcId="{4210493E-6A91-4311-87A2-E0989495B0BA}" destId="{09B255FB-13D8-40BA-96E5-8EEABC0FC3CE}" srcOrd="7" destOrd="0" presId="urn:microsoft.com/office/officeart/2005/8/layout/default"/>
    <dgm:cxn modelId="{27E16DD9-4363-4B76-83BC-D9A1767EDD77}" type="presParOf" srcId="{4210493E-6A91-4311-87A2-E0989495B0BA}" destId="{8DF84D73-96CD-49D6-AD93-57EBD2D861E1}" srcOrd="8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AA63A-CDBA-415E-A5F8-40B542ACAD85}" type="datetimeFigureOut">
              <a:rPr lang="ru-RU" smtClean="0"/>
              <a:pPr/>
              <a:t>11.02.2016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27B6F-D341-47D9-A08F-F1C6F6DB21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7B6F-D341-47D9-A08F-F1C6F6DB21DA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Патриотическое воспитание дошкольников 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0180" name="Picture 4" descr="картина родины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857356" y="4643446"/>
            <a:ext cx="5486400" cy="221455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Патриотическое воспитание дошкольников 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(из опыты работы СП –Детский сад «Радуга»</a:t>
            </a: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smtClean="0"/>
              <a:t>Выполнил  воспитатель 1 категории СП- Детский сад «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Радуга</a:t>
            </a:r>
            <a:r>
              <a:rPr lang="ru-RU" sz="1500" dirty="0" smtClean="0"/>
              <a:t>» ГБОУ ООШ с.Мокша  </a:t>
            </a:r>
            <a:r>
              <a:rPr lang="ru-RU" sz="1500" dirty="0" err="1" smtClean="0"/>
              <a:t>Долгинина</a:t>
            </a:r>
            <a:r>
              <a:rPr lang="ru-RU" sz="1500" dirty="0" smtClean="0"/>
              <a:t>  Ольга Валентиновна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и моя семья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HOME\Desktop\фото для презентации\P11813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4714908" cy="3493087"/>
          </a:xfrm>
          <a:prstGeom prst="rect">
            <a:avLst/>
          </a:prstGeom>
          <a:noFill/>
        </p:spPr>
      </p:pic>
      <p:pic>
        <p:nvPicPr>
          <p:cNvPr id="22531" name="Picture 3" descr="C:\Users\HOME\Desktop\фото для презентации\P11813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142984"/>
            <a:ext cx="4214810" cy="57150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HOME\Desktop\фото для презентации\P11813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3643338" cy="3714752"/>
          </a:xfrm>
          <a:prstGeom prst="rect">
            <a:avLst/>
          </a:prstGeom>
          <a:noFill/>
        </p:spPr>
      </p:pic>
      <p:pic>
        <p:nvPicPr>
          <p:cNvPr id="23555" name="Picture 3" descr="C:\Users\HOME\Desktop\фото для презентации\P11813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643314"/>
            <a:ext cx="4714876" cy="30507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HOME\Desktop\фото для презентации\PA021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288" y="366713"/>
            <a:ext cx="5305425" cy="61245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291318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500042"/>
            <a:ext cx="3357586" cy="2217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357561"/>
            <a:ext cx="3000396" cy="2743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784191"/>
            <a:ext cx="3071834" cy="237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3998909" cy="358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950367"/>
            <a:ext cx="5000628" cy="375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HOME\Desktop\все фото сада\P2011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2777"/>
            <a:ext cx="4286248" cy="3215222"/>
          </a:xfrm>
          <a:prstGeom prst="rect">
            <a:avLst/>
          </a:prstGeom>
          <a:noFill/>
        </p:spPr>
      </p:pic>
      <p:pic>
        <p:nvPicPr>
          <p:cNvPr id="1029" name="Picture 5" descr="C:\Users\HOME\Desktop\все фото сада\P2011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643314"/>
            <a:ext cx="3999860" cy="3214686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0"/>
            <a:ext cx="2900364" cy="362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836809"/>
            <a:ext cx="4411047" cy="302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7166"/>
            <a:ext cx="4071966" cy="286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Users\HOME\Desktop\все фото сада\P20114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8604"/>
            <a:ext cx="3857652" cy="289372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 людей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HOME\Desktop\фото для презентации\P1221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27865"/>
            <a:ext cx="7315200" cy="36022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14810" cy="315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-1"/>
            <a:ext cx="4214810" cy="315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429000"/>
            <a:ext cx="4026969" cy="301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 -труженик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2953018" cy="221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142984"/>
            <a:ext cx="28598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9" y="3929066"/>
            <a:ext cx="2853366" cy="21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929066"/>
            <a:ext cx="335758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«Как у маленького деревца, еле поднявшегося над землёй, заботливый садовник укрепляет корень, от мощности которого зависит жизнь растения на протяжении нескольких десятилетий, так педагог должен заботиться о воспитании у своих детей чувства безграничной любви к Родине».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В. А. Сухомлинский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285852" y="4000504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патриотического воспитания детей дошкольного возраста состоит в том, чтобы посеять и взрастить в детской душе семена любви к родной природе, родному дому и семье, к истории и культуре страны, созданной трудами родных и близких людей, тех, кого называют соотечественниками.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Экология.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214422"/>
            <a:ext cx="352713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214686"/>
            <a:ext cx="2286016" cy="347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24329"/>
            <a:ext cx="2428860" cy="353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44728" cy="320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C:\Users\HOME\Desktop\все фото сада\фото поделок и рисунков детей\P12914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357562"/>
            <a:ext cx="4738972" cy="35004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Родина – Россия.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43240" y="1142984"/>
            <a:ext cx="2941580" cy="271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930013"/>
            <a:ext cx="2355835" cy="392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00372"/>
            <a:ext cx="2890873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871" y="1600200"/>
            <a:ext cx="771825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857232"/>
            <a:ext cx="4815437" cy="543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Культура( праздники,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развлечения)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4" name="Picture 2" descr="C:\Users\HOME\Desktop\фото для презентации\P220094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244967"/>
            <a:ext cx="3197795" cy="2398347"/>
          </a:xfrm>
          <a:prstGeom prst="rect">
            <a:avLst/>
          </a:prstGeom>
          <a:noFill/>
        </p:spPr>
      </p:pic>
      <p:pic>
        <p:nvPicPr>
          <p:cNvPr id="8196" name="Picture 4" descr="C:\Users\HOME\Desktop\фото для презентации\P22009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214422"/>
            <a:ext cx="3192908" cy="2392738"/>
          </a:xfrm>
          <a:prstGeom prst="rect">
            <a:avLst/>
          </a:prstGeom>
          <a:noFill/>
        </p:spPr>
      </p:pic>
      <p:pic>
        <p:nvPicPr>
          <p:cNvPr id="8198" name="Picture 6" descr="C:\Users\HOME\Desktop\фото для презентации\P220097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4506" y="4000504"/>
            <a:ext cx="3314693" cy="2486020"/>
          </a:xfrm>
          <a:prstGeom prst="rect">
            <a:avLst/>
          </a:prstGeom>
          <a:noFill/>
        </p:spPr>
      </p:pic>
      <p:pic>
        <p:nvPicPr>
          <p:cNvPr id="8199" name="Picture 7" descr="C:\Users\HOME\Desktop\фото для презентации\P220098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4143380"/>
            <a:ext cx="3214710" cy="241103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2"/>
            <a:ext cx="3620315" cy="271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7" y="195343"/>
            <a:ext cx="4286281" cy="268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3000372"/>
            <a:ext cx="5244753" cy="366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61969"/>
            <a:ext cx="3857620" cy="269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4787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0"/>
            <a:ext cx="4214810" cy="340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4190540"/>
            <a:ext cx="2571736" cy="266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29190" cy="328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2159" y="3286125"/>
            <a:ext cx="5351841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714488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144463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50" y="3571876"/>
            <a:ext cx="4381498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143139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патриотического воспитания</a:t>
            </a:r>
            <a:endParaRPr lang="ru-RU" sz="36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71678"/>
            <a:ext cx="6400800" cy="3567122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воспитание у ребенка любви и привязанности к своей семье, дому, детскому саду, улице, городу;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формирование бережного отношения к природе и всему живому;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воспитание уважения к труду;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развитие интереса к русским традициям и промыслам;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формирование элементарных знаний о правах человека;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расширение представлений о городах России;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знакомство детей с символами государства (герб, флаг, гимн);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развитие чувства ответственности и гордости за достижения страны;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формирование толерантности, чувства уважения к другим народам, их традициям.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576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6576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14290"/>
            <a:ext cx="42672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463" y="144462"/>
            <a:ext cx="4287609" cy="3213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</a:t>
            </a:r>
          </a:p>
        </p:txBody>
      </p:sp>
      <p:pic>
        <p:nvPicPr>
          <p:cNvPr id="1026" name="Picture 2" descr="C:\Users\HOME\Desktop\фото для презентации\P11913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32531" cy="3643314"/>
          </a:xfrm>
          <a:prstGeom prst="rect">
            <a:avLst/>
          </a:prstGeom>
          <a:noFill/>
        </p:spPr>
      </p:pic>
      <p:pic>
        <p:nvPicPr>
          <p:cNvPr id="1027" name="Picture 3" descr="C:\Users\HOME\Desktop\фото для презентации\P11913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643314"/>
            <a:ext cx="4464842" cy="321468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0"/>
            <a:ext cx="2786050" cy="371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OME\Desktop\фото для презентации\P21901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14290"/>
            <a:ext cx="3997273" cy="3500462"/>
          </a:xfrm>
          <a:prstGeom prst="rect">
            <a:avLst/>
          </a:prstGeom>
          <a:noFill/>
        </p:spPr>
      </p:pic>
      <p:pic>
        <p:nvPicPr>
          <p:cNvPr id="7171" name="Picture 3" descr="C:\Users\HOME\Desktop\фото для презентации\P21901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714752"/>
            <a:ext cx="2071670" cy="2878105"/>
          </a:xfrm>
          <a:prstGeom prst="rect">
            <a:avLst/>
          </a:prstGeom>
          <a:noFill/>
        </p:spPr>
      </p:pic>
      <p:pic>
        <p:nvPicPr>
          <p:cNvPr id="7172" name="Picture 4" descr="C:\Users\HOME\Desktop\фото для презентации\P21902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707106"/>
            <a:ext cx="2268527" cy="2936604"/>
          </a:xfrm>
          <a:prstGeom prst="rect">
            <a:avLst/>
          </a:prstGeom>
          <a:noFill/>
        </p:spPr>
      </p:pic>
      <p:pic>
        <p:nvPicPr>
          <p:cNvPr id="7173" name="Picture 5" descr="C:\Users\HOME\Desktop\фото для презентации\P21902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0381" y="3714752"/>
            <a:ext cx="3433619" cy="287670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esktop\фото для презентации\P5071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3762041" cy="2857496"/>
          </a:xfrm>
          <a:prstGeom prst="rect">
            <a:avLst/>
          </a:prstGeom>
          <a:noFill/>
        </p:spPr>
      </p:pic>
      <p:pic>
        <p:nvPicPr>
          <p:cNvPr id="3078" name="Picture 6" descr="C:\Users\HOME\Desktop\фото для презентации\P50710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517769"/>
            <a:ext cx="4214842" cy="384018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HOME\Desktop\фото для презентации\P50810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52775" cy="4267200"/>
          </a:xfrm>
          <a:prstGeom prst="rect">
            <a:avLst/>
          </a:prstGeom>
          <a:noFill/>
        </p:spPr>
      </p:pic>
      <p:pic>
        <p:nvPicPr>
          <p:cNvPr id="4104" name="Picture 8" descr="C:\Users\HOME\Desktop\фото для презентации\P50810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1778" y="2643158"/>
            <a:ext cx="3632222" cy="421484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HOME\Desktop\фото для презентации\P12113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88812" cy="3311493"/>
          </a:xfrm>
          <a:prstGeom prst="rect">
            <a:avLst/>
          </a:prstGeom>
          <a:noFill/>
        </p:spPr>
      </p:pic>
      <p:pic>
        <p:nvPicPr>
          <p:cNvPr id="2051" name="Picture 3" descr="C:\Users\HOME\Desktop\фото для презентации\P4101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0"/>
            <a:ext cx="3643306" cy="3143248"/>
          </a:xfrm>
          <a:prstGeom prst="rect">
            <a:avLst/>
          </a:prstGeom>
          <a:noFill/>
        </p:spPr>
      </p:pic>
      <p:pic>
        <p:nvPicPr>
          <p:cNvPr id="2056" name="Picture 8" descr="C:\Users\HOME\Desktop\фото для презентации\P42310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676636"/>
            <a:ext cx="2219331" cy="41813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539" y="0"/>
            <a:ext cx="54526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143248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928" y="428604"/>
            <a:ext cx="362246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OME\Desktop\фото для презентации\P50810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4740210" cy="3286124"/>
          </a:xfrm>
          <a:prstGeom prst="rect">
            <a:avLst/>
          </a:prstGeom>
          <a:noFill/>
        </p:spPr>
      </p:pic>
      <p:pic>
        <p:nvPicPr>
          <p:cNvPr id="6148" name="Picture 4" descr="C:\Users\HOME\Desktop\фото для презентации\P50810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3429000"/>
            <a:ext cx="2571750" cy="3429000"/>
          </a:xfrm>
          <a:prstGeom prst="rect">
            <a:avLst/>
          </a:prstGeom>
          <a:noFill/>
        </p:spPr>
      </p:pic>
      <p:pic>
        <p:nvPicPr>
          <p:cNvPr id="6149" name="Picture 5" descr="C:\Users\HOME\Desktop\фото для презентации\P50810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2571750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Прежде, чем ребенок начнет воспринимать себя как гражданина, ему нужно помочь в осознании своего собственного «я»; своей семьи, своих корней - того, что близко, знакомо, понятно. «Любовь к родному краю, родной культуре, родной речи начинается с малого – любви к своей семье, к своему жилищу, к своему детскому саду», </a:t>
            </a:r>
            <a:r>
              <a:rPr lang="ru-RU" dirty="0" smtClean="0"/>
              <a:t>- писал Д.С.Лихачев.</a:t>
            </a:r>
            <a:br>
              <a:rPr lang="ru-RU" dirty="0" smtClean="0"/>
            </a:br>
            <a:r>
              <a:rPr lang="ru-RU" dirty="0" smtClean="0"/>
              <a:t>Таким образом, мы (педагоги и родители) в душу маленького человека посеем зернышко любви, которое прорастет в нечто большее, что позволит ему с гордостью нести по жизни лозунг « Помнить прошлое – беречь настоящее – думать о будущем».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571635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71612"/>
            <a:ext cx="6400800" cy="406718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 патриотического воспитания дошкольников состоит в том, что в последнее время привитие чувства патриотизма приобретает всё большее общественное значение и становится задачей государственной важности.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Принципы патриотического воспитания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обусловленность патриотического воспитания развитием общества и происходящими в нем событиями;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обусловленность содержания, форм и методов, средств и приемов патриотического воспитания возрастными и индивидуальными особенностями учащихся;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интеграция патриотического воспитания с другими направлениями воспитательной работы;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опора на положительное в личности воспитанника и создание благоприятной психологической атмосферы в процессе педагогического взаимодействия: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координация взаимодействия общеобразовательных учреждений, семьи и общественности в системе патриотического воспитания 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 чего начинается Родина?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285852" y="2857496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Формы патриотического воспитания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елевые прогулки и экскурсии (по улицам своего села ,к обелиску боевой славы)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Рассказы воспитателя и беседы с детьми о славной истории страны и нашего села.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Познавательные занятия, тематические занятия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Наблюдения за тем , как трудятся  люди на территории детского сада и села, и какие изменения происходят в связи с этим.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Рассматривание картин, просмотр презентаций ,прослушивание гимна и песен о Родине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Знакомство с русским фольклором (слушание сказок, заучивание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чтение былин о русских богатырях, обсуждение их нравственных качеств)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совместных праздниках ,утренниках и вечерах. (День Защитника Отечества, День Матери, День Победы)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Конкурсы  чтецов.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 в посильном общественно-полезном труде (Совместные с родителями субботники по уборке территории, уход за комнатными растениями в группе и на участке.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Акции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Проекты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071569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>Модель патриотического воспитания в СП- Детский сад «Радуга» </a:t>
            </a:r>
            <a:endParaRPr lang="ru-RU" sz="32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71612"/>
            <a:ext cx="6400800" cy="406718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Я и моя семья.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Мир людей( права, карта стран).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Человек- труженик.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Экология.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Родина –Россия.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Культура( праздники,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развлечения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История.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Содержание патриотического воспитания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Патриотическое воспитание включает в себя решение задач не только нравственного, но и трудового, интеллектуального, эстетического, а также физического воспитания.</a:t>
            </a:r>
          </a:p>
          <a:p>
            <a:r>
              <a:rPr lang="ru-RU" sz="2400" dirty="0" smtClean="0"/>
              <a:t>Данные задачи решаются во всех видах детской деятельности: на занятиях, в играх, в труде, в быту . Положительного результата можно достичь только систематической работой дополнительных занятий, а именно ,когда ребёнок включается в разные виды деятельности, предусмотренные общеобразовательной программой (речевую, музыкальную, физкультурную, изобразительную и т.д.). 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</TotalTime>
  <Words>486</Words>
  <PresentationFormat>Экран (4:3)</PresentationFormat>
  <Paragraphs>58</Paragraphs>
  <Slides>40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Патриотическое воспитание дошкольников   </vt:lpstr>
      <vt:lpstr>«Как у маленького деревца, еле поднявшегося над землёй, заботливый садовник укрепляет корень, от мощности которого зависит жизнь растения на протяжении нескольких десятилетий, так педагог должен заботиться о воспитании у своих детей чувства безграничной любви к Родине». В. А. Сухомлинский. </vt:lpstr>
      <vt:lpstr>Задачи патриотического воспитания</vt:lpstr>
      <vt:lpstr>Актуальность</vt:lpstr>
      <vt:lpstr>Принципы патриотического воспитания</vt:lpstr>
      <vt:lpstr>С чего начинается Родина?</vt:lpstr>
      <vt:lpstr>Формы патриотического воспитания</vt:lpstr>
      <vt:lpstr>Модель патриотического воспитания в СП- Детский сад «Радуга» </vt:lpstr>
      <vt:lpstr>Содержание патриотического воспитания</vt:lpstr>
      <vt:lpstr>Я и моя семья</vt:lpstr>
      <vt:lpstr>Слайд 11</vt:lpstr>
      <vt:lpstr>Слайд 12</vt:lpstr>
      <vt:lpstr>Слайд 13</vt:lpstr>
      <vt:lpstr>Слайд 14</vt:lpstr>
      <vt:lpstr>Слайд 15</vt:lpstr>
      <vt:lpstr>Слайд 16</vt:lpstr>
      <vt:lpstr>Мир людей</vt:lpstr>
      <vt:lpstr>Слайд 18</vt:lpstr>
      <vt:lpstr>Человек -труженик</vt:lpstr>
      <vt:lpstr>Экология.</vt:lpstr>
      <vt:lpstr>Слайд 21</vt:lpstr>
      <vt:lpstr>Родина – Россия. </vt:lpstr>
      <vt:lpstr>Слайд 23</vt:lpstr>
      <vt:lpstr>Слайд 24</vt:lpstr>
      <vt:lpstr>Культура( праздники, развлечения)</vt:lpstr>
      <vt:lpstr>Слайд 26</vt:lpstr>
      <vt:lpstr>Слайд 27</vt:lpstr>
      <vt:lpstr>Слайд 28</vt:lpstr>
      <vt:lpstr>Слайд 29</vt:lpstr>
      <vt:lpstr>Слайд 30</vt:lpstr>
      <vt:lpstr>История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Заключение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Патриотическое воспитание дошкольников  из опыты работы</dc:title>
  <dc:creator>HOME</dc:creator>
  <cp:lastModifiedBy>HOME</cp:lastModifiedBy>
  <cp:revision>84</cp:revision>
  <dcterms:created xsi:type="dcterms:W3CDTF">2016-01-17T15:50:42Z</dcterms:created>
  <dcterms:modified xsi:type="dcterms:W3CDTF">2016-02-11T10:19:23Z</dcterms:modified>
</cp:coreProperties>
</file>